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9" r:id="rId3"/>
    <p:sldId id="262" r:id="rId4"/>
    <p:sldId id="258" r:id="rId5"/>
    <p:sldId id="264" r:id="rId6"/>
    <p:sldId id="267" r:id="rId7"/>
    <p:sldId id="266" r:id="rId8"/>
    <p:sldId id="268" r:id="rId9"/>
    <p:sldId id="269" r:id="rId10"/>
    <p:sldId id="274" r:id="rId11"/>
    <p:sldId id="265" r:id="rId12"/>
    <p:sldId id="279" r:id="rId13"/>
    <p:sldId id="277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Arial Black" panose="020B0A04020102020204" pitchFamily="34" charset="0"/>
      <p:bold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Candara Light" panose="020E0502030303020204" pitchFamily="34" charset="0"/>
      <p:regular r:id="rId25"/>
      <p:italic r:id="rId26"/>
    </p:embeddedFont>
    <p:embeddedFont>
      <p:font typeface="HK Grotesk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404" autoAdjust="0"/>
  </p:normalViewPr>
  <p:slideViewPr>
    <p:cSldViewPr>
      <p:cViewPr varScale="1">
        <p:scale>
          <a:sx n="45" d="100"/>
          <a:sy n="45" d="100"/>
        </p:scale>
        <p:origin x="556" y="-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8A7-47E2-997A-8E64-4DDBC1F51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23900"/>
            <a:ext cx="9896476" cy="307657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Analysis of Air Quality and </a:t>
            </a:r>
            <a:b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</a:br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994C2-C8B6-E883-5E77-769152F2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" y="7048500"/>
            <a:ext cx="6400800" cy="3214687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Submitted by:</a:t>
            </a:r>
            <a:endParaRPr lang="en-I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Himanshu </a:t>
            </a:r>
            <a:r>
              <a:rPr lang="en-IN" dirty="0" err="1">
                <a:solidFill>
                  <a:schemeClr val="tx1"/>
                </a:solidFill>
              </a:rPr>
              <a:t>Samal</a:t>
            </a:r>
            <a:r>
              <a:rPr lang="en-IN" dirty="0">
                <a:solidFill>
                  <a:schemeClr val="tx1"/>
                </a:solidFill>
              </a:rPr>
              <a:t> - 240343025018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Pritam </a:t>
            </a:r>
            <a:r>
              <a:rPr lang="en-IN" dirty="0" err="1">
                <a:solidFill>
                  <a:schemeClr val="tx1"/>
                </a:solidFill>
              </a:rPr>
              <a:t>Nimbalkar</a:t>
            </a:r>
            <a:r>
              <a:rPr lang="en-IN" dirty="0">
                <a:solidFill>
                  <a:schemeClr val="tx1"/>
                </a:solidFill>
              </a:rPr>
              <a:t> - 240343025038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Ritul </a:t>
            </a:r>
            <a:r>
              <a:rPr lang="en-IN" dirty="0" err="1">
                <a:solidFill>
                  <a:schemeClr val="tx1"/>
                </a:solidFill>
              </a:rPr>
              <a:t>Tayade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/>
              <a:t>- </a:t>
            </a:r>
            <a:r>
              <a:rPr lang="en-IN" dirty="0">
                <a:solidFill>
                  <a:schemeClr val="tx1"/>
                </a:solidFill>
              </a:rPr>
              <a:t>240343025042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Shalu Sharma </a:t>
            </a:r>
            <a:r>
              <a:rPr lang="en-IN" dirty="0">
                <a:solidFill>
                  <a:schemeClr val="tx1"/>
                </a:solidFill>
              </a:rPr>
              <a:t>- 240343025045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1D99C-7C25-CF93-4772-300BE012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20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91C1D-A04B-FAC2-134D-04B4542E7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-876300"/>
            <a:ext cx="10591800" cy="12039600"/>
          </a:xfrm>
          <a:prstGeom prst="rect">
            <a:avLst/>
          </a:prstGeom>
          <a:effectLst>
            <a:outerShdw blurRad="63500" dir="17640000" sx="98000" sy="98000" algn="ctr" rotWithShape="0">
              <a:srgbClr val="000000">
                <a:alpha val="9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451874" y="1091932"/>
            <a:ext cx="24045613" cy="131715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33400" y="2628900"/>
            <a:ext cx="18059400" cy="2023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Models </a:t>
            </a:r>
            <a:r>
              <a:rPr lang="en-US" sz="138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Deployed</a:t>
            </a:r>
            <a:endParaRPr lang="en-US" sz="16600" spc="-39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B64C5-D00A-5341-48F9-82B323C69723}"/>
              </a:ext>
            </a:extLst>
          </p:cNvPr>
          <p:cNvSpPr txBox="1"/>
          <p:nvPr/>
        </p:nvSpPr>
        <p:spPr>
          <a:xfrm>
            <a:off x="685800" y="1958793"/>
            <a:ext cx="63246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405301C8-B232-95F5-BB65-01EC53E8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682693"/>
            <a:ext cx="1447800" cy="14478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6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5286">
            <a:off x="-2375555" y="-3833151"/>
            <a:ext cx="31573511" cy="8761922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83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23813" y="266700"/>
            <a:ext cx="18240375" cy="179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b="1" spc="-390" dirty="0">
                <a:solidFill>
                  <a:srgbClr val="FFFFFF"/>
                </a:solidFill>
                <a:latin typeface="Aptos" panose="020B0004020202020204" pitchFamily="34" charset="0"/>
                <a:ea typeface="HK Grotesk Bold"/>
                <a:cs typeface="HK Grotesk Bold"/>
                <a:sym typeface="HK Grotesk Bold"/>
              </a:rPr>
              <a:t>ARIMA</a:t>
            </a:r>
            <a:endParaRPr lang="en-US" sz="9600" b="1" spc="-390" dirty="0">
              <a:solidFill>
                <a:srgbClr val="FFFFFF"/>
              </a:solidFill>
              <a:latin typeface="Aptos" panose="020B0004020202020204" pitchFamily="3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D7C1-0C2D-0DB1-A955-11C200BAB522}"/>
              </a:ext>
            </a:extLst>
          </p:cNvPr>
          <p:cNvSpPr txBox="1"/>
          <p:nvPr/>
        </p:nvSpPr>
        <p:spPr>
          <a:xfrm>
            <a:off x="838201" y="2552700"/>
            <a:ext cx="8915399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The ARIMA (</a:t>
            </a:r>
            <a:r>
              <a:rPr lang="en-US" sz="3200" dirty="0" err="1">
                <a:solidFill>
                  <a:schemeClr val="bg1"/>
                </a:solidFill>
              </a:rPr>
              <a:t>AutoRegressive</a:t>
            </a:r>
            <a:r>
              <a:rPr lang="en-US" sz="3200" dirty="0">
                <a:solidFill>
                  <a:schemeClr val="bg1"/>
                </a:solidFill>
              </a:rPr>
              <a:t> Integrated Moving Average) model is a powerful statistical technique used for analyzing and forecasting time-series data.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One major disadvantage is its limited ability to capture long-term trends and seasonal variations, particularly in highly dynamic and nonlinear weather systems.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b="1" dirty="0">
                <a:solidFill>
                  <a:schemeClr val="bg1"/>
                </a:solidFill>
              </a:rPr>
              <a:t>RMSE =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656D-5A2E-6573-581C-DD0703AC23CF}"/>
              </a:ext>
            </a:extLst>
          </p:cNvPr>
          <p:cNvSpPr txBox="1"/>
          <p:nvPr/>
        </p:nvSpPr>
        <p:spPr>
          <a:xfrm>
            <a:off x="13792200" y="3390900"/>
            <a:ext cx="1981200" cy="38100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9C46FD-5BBA-2F52-D657-47AF2B494DD2}"/>
              </a:ext>
            </a:extLst>
          </p:cNvPr>
          <p:cNvSpPr/>
          <p:nvPr/>
        </p:nvSpPr>
        <p:spPr>
          <a:xfrm>
            <a:off x="396240" y="2933700"/>
            <a:ext cx="213360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31635-32DC-DC02-8194-F60BFE4BC9B0}"/>
              </a:ext>
            </a:extLst>
          </p:cNvPr>
          <p:cNvSpPr/>
          <p:nvPr/>
        </p:nvSpPr>
        <p:spPr>
          <a:xfrm>
            <a:off x="396240" y="5829300"/>
            <a:ext cx="213360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8E9D-9B59-AA47-0C54-E0B812AA6687}"/>
              </a:ext>
            </a:extLst>
          </p:cNvPr>
          <p:cNvSpPr/>
          <p:nvPr/>
        </p:nvSpPr>
        <p:spPr>
          <a:xfrm>
            <a:off x="9997441" y="2312255"/>
            <a:ext cx="6179818" cy="74912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5286">
            <a:off x="-2375555" y="-3833151"/>
            <a:ext cx="31573511" cy="8761922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83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23813" y="266700"/>
            <a:ext cx="18240375" cy="179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b="1" spc="-390" dirty="0">
                <a:solidFill>
                  <a:srgbClr val="FFFFFF"/>
                </a:solidFill>
                <a:latin typeface="Aptos" panose="020B0004020202020204" pitchFamily="34" charset="0"/>
                <a:ea typeface="HK Grotesk Bold"/>
                <a:cs typeface="HK Grotesk Bold"/>
                <a:sym typeface="HK Grotesk Bold"/>
              </a:rPr>
              <a:t>SARIMA</a:t>
            </a:r>
            <a:endParaRPr lang="en-US" sz="9600" b="1" spc="-390" dirty="0">
              <a:solidFill>
                <a:srgbClr val="FFFFFF"/>
              </a:solidFill>
              <a:latin typeface="Aptos" panose="020B0004020202020204" pitchFamily="3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D7C1-0C2D-0DB1-A955-11C200BAB522}"/>
              </a:ext>
            </a:extLst>
          </p:cNvPr>
          <p:cNvSpPr txBox="1"/>
          <p:nvPr/>
        </p:nvSpPr>
        <p:spPr>
          <a:xfrm>
            <a:off x="838201" y="2705100"/>
            <a:ext cx="853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600" dirty="0">
                <a:solidFill>
                  <a:schemeClr val="bg1"/>
                </a:solidFill>
              </a:rPr>
              <a:t>SARIMAX (Seasonal Autoregressive Integrated Moving Average with external factors) is a popular time series forecasting model that extends ARIMA by incorporating seasonal components and exogenous variables. It is particularly effective for capturing complex seasonal patterns</a:t>
            </a:r>
          </a:p>
          <a:p>
            <a:pPr>
              <a:buClr>
                <a:schemeClr val="hlink"/>
              </a:buClr>
              <a:buSzPts val="1100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600" b="1" dirty="0">
                <a:solidFill>
                  <a:schemeClr val="bg1"/>
                </a:solidFill>
              </a:rPr>
              <a:t>RMSE =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656D-5A2E-6573-581C-DD0703AC23CF}"/>
              </a:ext>
            </a:extLst>
          </p:cNvPr>
          <p:cNvSpPr txBox="1"/>
          <p:nvPr/>
        </p:nvSpPr>
        <p:spPr>
          <a:xfrm>
            <a:off x="13792200" y="3390900"/>
            <a:ext cx="1981200" cy="38100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9C46FD-5BBA-2F52-D657-47AF2B494DD2}"/>
              </a:ext>
            </a:extLst>
          </p:cNvPr>
          <p:cNvSpPr/>
          <p:nvPr/>
        </p:nvSpPr>
        <p:spPr>
          <a:xfrm>
            <a:off x="396240" y="3162300"/>
            <a:ext cx="205742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8E9D-9B59-AA47-0C54-E0B812AA6687}"/>
              </a:ext>
            </a:extLst>
          </p:cNvPr>
          <p:cNvSpPr/>
          <p:nvPr/>
        </p:nvSpPr>
        <p:spPr>
          <a:xfrm>
            <a:off x="9906000" y="2171700"/>
            <a:ext cx="7985760" cy="79366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30480" y="1905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Air Quality Forecasting</a:t>
            </a:r>
          </a:p>
        </p:txBody>
      </p:sp>
    </p:spTree>
    <p:extLst>
      <p:ext uri="{BB962C8B-B14F-4D97-AF65-F5344CB8AC3E}">
        <p14:creationId xmlns:p14="http://schemas.microsoft.com/office/powerpoint/2010/main" val="163840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Insights Boards</a:t>
            </a:r>
          </a:p>
        </p:txBody>
      </p:sp>
    </p:spTree>
    <p:extLst>
      <p:ext uri="{BB962C8B-B14F-4D97-AF65-F5344CB8AC3E}">
        <p14:creationId xmlns:p14="http://schemas.microsoft.com/office/powerpoint/2010/main" val="28360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35071">
            <a:off x="-2321458" y="6383758"/>
            <a:ext cx="24045613" cy="6720933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-11437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EC1B-E8AF-34EC-0DC0-19E45A7F7DBC}"/>
              </a:ext>
            </a:extLst>
          </p:cNvPr>
          <p:cNvSpPr txBox="1"/>
          <p:nvPr/>
        </p:nvSpPr>
        <p:spPr>
          <a:xfrm>
            <a:off x="1524000" y="2019300"/>
            <a:ext cx="1592580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Enhanced Machine Learning Models: </a:t>
            </a:r>
            <a:r>
              <a:rPr lang="en-IN" sz="2800" dirty="0">
                <a:solidFill>
                  <a:schemeClr val="bg1"/>
                </a:solidFill>
              </a:rPr>
              <a:t>Explore advanced machine learning algorithms and models to further improve prediction accuracy and robustness. Investigate deep learning approaches to capture intricate patterns in the meteorological data.</a:t>
            </a:r>
          </a:p>
          <a:p>
            <a:endParaRPr lang="en-US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Real-time Data Processing:</a:t>
            </a:r>
            <a:r>
              <a:rPr lang="en-IN" sz="2800" dirty="0">
                <a:solidFill>
                  <a:schemeClr val="bg1"/>
                </a:solidFill>
              </a:rPr>
              <a:t> Integrate real-time data processing capabilities to provide users with the most up-to-date information. This could involve adopting streaming analytics technologies and continuous model training.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Integration with Additional Data Sources: </a:t>
            </a:r>
            <a:r>
              <a:rPr lang="en-IN" sz="2800" dirty="0">
                <a:solidFill>
                  <a:schemeClr val="bg1"/>
                </a:solidFill>
              </a:rPr>
              <a:t>Expand the project's scope by integrating data from additional sources, such as satellite imagery or other meteorological databases. This diversification could lead to a more comprehensive understanding of environmental conditions.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5B5437-1490-3FA0-76A1-829060EB3271}"/>
              </a:ext>
            </a:extLst>
          </p:cNvPr>
          <p:cNvSpPr/>
          <p:nvPr/>
        </p:nvSpPr>
        <p:spPr>
          <a:xfrm>
            <a:off x="804862" y="218627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C67AF3-D270-CF5E-2827-DE160DCCE9D8}"/>
              </a:ext>
            </a:extLst>
          </p:cNvPr>
          <p:cNvSpPr/>
          <p:nvPr/>
        </p:nvSpPr>
        <p:spPr>
          <a:xfrm>
            <a:off x="804862" y="4021143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81920A-7A2F-B7AB-BD22-E6E774733AB4}"/>
              </a:ext>
            </a:extLst>
          </p:cNvPr>
          <p:cNvSpPr/>
          <p:nvPr/>
        </p:nvSpPr>
        <p:spPr>
          <a:xfrm>
            <a:off x="804862" y="664261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86718">
            <a:off x="-1161124" y="5307491"/>
            <a:ext cx="25337353" cy="641960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-42648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526A9-2871-CF25-BD17-9E9CCC161A5D}"/>
              </a:ext>
            </a:extLst>
          </p:cNvPr>
          <p:cNvSpPr txBox="1"/>
          <p:nvPr/>
        </p:nvSpPr>
        <p:spPr>
          <a:xfrm>
            <a:off x="1371600" y="2235018"/>
            <a:ext cx="14859000" cy="669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Our project represents a sophisticated and comprehensive system for predicting and </a:t>
            </a:r>
            <a:r>
              <a:rPr lang="en-IN" sz="2800" dirty="0" err="1">
                <a:solidFill>
                  <a:schemeClr val="bg1"/>
                </a:solidFill>
              </a:rPr>
              <a:t>analyzing</a:t>
            </a:r>
            <a:r>
              <a:rPr lang="en-IN" sz="2800" dirty="0">
                <a:solidFill>
                  <a:schemeClr val="bg1"/>
                </a:solidFill>
              </a:rPr>
              <a:t> meteorological data across 400+ cities in India</a:t>
            </a:r>
            <a:r>
              <a:rPr lang="en-IN" sz="2800" dirty="0"/>
              <a:t>.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The integration of Python, PySpark, MongoDB, Kaggle and Tableau Public facilitated a robust and scalable infrastructure for data retrieval, preprocessing, machine learning </a:t>
            </a:r>
            <a:r>
              <a:rPr lang="en-IN" sz="2800" dirty="0" err="1">
                <a:solidFill>
                  <a:schemeClr val="bg1"/>
                </a:solidFill>
              </a:rPr>
              <a:t>modeling</a:t>
            </a:r>
            <a:r>
              <a:rPr lang="en-IN" sz="2800" dirty="0">
                <a:solidFill>
                  <a:schemeClr val="bg1"/>
                </a:solidFill>
              </a:rPr>
              <a:t>, and user interaction.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2800" dirty="0">
                <a:solidFill>
                  <a:schemeClr val="bg1"/>
                </a:solidFill>
              </a:rPr>
              <a:t>Our findings provide a foundation for developing targeted strategies and policies aimed at improving air quality and ensuring a healthier environment. </a:t>
            </a: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10F1D0-AA5B-71DB-843D-E4499B1DB067}"/>
              </a:ext>
            </a:extLst>
          </p:cNvPr>
          <p:cNvSpPr/>
          <p:nvPr/>
        </p:nvSpPr>
        <p:spPr>
          <a:xfrm>
            <a:off x="785812" y="2569369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5C3303-9C4F-8ABC-63CB-953E820E6FC9}"/>
              </a:ext>
            </a:extLst>
          </p:cNvPr>
          <p:cNvSpPr/>
          <p:nvPr/>
        </p:nvSpPr>
        <p:spPr>
          <a:xfrm>
            <a:off x="738187" y="4542234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317DC9-1E9B-A848-9655-D1C1378A0C7A}"/>
              </a:ext>
            </a:extLst>
          </p:cNvPr>
          <p:cNvSpPr/>
          <p:nvPr/>
        </p:nvSpPr>
        <p:spPr>
          <a:xfrm>
            <a:off x="738187" y="7048500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05200" y="419100"/>
            <a:ext cx="9906000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Contents:</a:t>
            </a:r>
          </a:p>
        </p:txBody>
      </p:sp>
      <p:sp>
        <p:nvSpPr>
          <p:cNvPr id="5" name="Freeform 5"/>
          <p:cNvSpPr/>
          <p:nvPr/>
        </p:nvSpPr>
        <p:spPr>
          <a:xfrm rot="491854" flipH="1">
            <a:off x="-1376211" y="-6956651"/>
            <a:ext cx="20249695" cy="9936988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alphaModFix amt="2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reflection blurRad="1231900" endPos="65000" dist="50800" dir="5400000" sy="-100000" algn="bl" rotWithShape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DDBCC18-8AD8-BCB9-5584-7C6D99611FFD}"/>
              </a:ext>
            </a:extLst>
          </p:cNvPr>
          <p:cNvSpPr txBox="1"/>
          <p:nvPr/>
        </p:nvSpPr>
        <p:spPr>
          <a:xfrm>
            <a:off x="12377617" y="6819900"/>
            <a:ext cx="4133850" cy="35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endParaRPr lang="en-US" sz="24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983B9B-4550-9435-D500-4FCDF7F55112}"/>
              </a:ext>
            </a:extLst>
          </p:cNvPr>
          <p:cNvSpPr/>
          <p:nvPr/>
        </p:nvSpPr>
        <p:spPr>
          <a:xfrm>
            <a:off x="1523998" y="2867987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  <a:outerShdw dist="50800" dir="5400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C05FF5-DB30-D3B4-FEFE-41C66D49D603}"/>
              </a:ext>
            </a:extLst>
          </p:cNvPr>
          <p:cNvSpPr/>
          <p:nvPr/>
        </p:nvSpPr>
        <p:spPr>
          <a:xfrm>
            <a:off x="1523997" y="5103605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92F6DA-18AD-6315-58E2-058C66190687}"/>
              </a:ext>
            </a:extLst>
          </p:cNvPr>
          <p:cNvSpPr/>
          <p:nvPr/>
        </p:nvSpPr>
        <p:spPr>
          <a:xfrm>
            <a:off x="1523998" y="6333601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012C32-EABB-F756-987C-05DA64EFD4AB}"/>
              </a:ext>
            </a:extLst>
          </p:cNvPr>
          <p:cNvSpPr/>
          <p:nvPr/>
        </p:nvSpPr>
        <p:spPr>
          <a:xfrm>
            <a:off x="1495303" y="7393972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2F3A07-244F-E22C-C835-85EBC26425E5}"/>
              </a:ext>
            </a:extLst>
          </p:cNvPr>
          <p:cNvSpPr/>
          <p:nvPr/>
        </p:nvSpPr>
        <p:spPr>
          <a:xfrm>
            <a:off x="1523998" y="8572500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EBA47D-23CB-DAE7-2E59-323F52E87B06}"/>
              </a:ext>
            </a:extLst>
          </p:cNvPr>
          <p:cNvSpPr/>
          <p:nvPr/>
        </p:nvSpPr>
        <p:spPr>
          <a:xfrm>
            <a:off x="1523998" y="3987436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4D7EF-93BA-34DD-2A61-D63C083B84D3}"/>
              </a:ext>
            </a:extLst>
          </p:cNvPr>
          <p:cNvCxnSpPr>
            <a:cxnSpLocks/>
          </p:cNvCxnSpPr>
          <p:nvPr/>
        </p:nvCxnSpPr>
        <p:spPr>
          <a:xfrm>
            <a:off x="8534400" y="2867987"/>
            <a:ext cx="92204" cy="6016688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glow rad="317500">
              <a:schemeClr val="accent1">
                <a:alpha val="2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14037A6-6E98-A61F-4BE8-344FC4D16050}"/>
              </a:ext>
            </a:extLst>
          </p:cNvPr>
          <p:cNvSpPr/>
          <p:nvPr/>
        </p:nvSpPr>
        <p:spPr>
          <a:xfrm>
            <a:off x="10501236" y="2780814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38259E-927D-8366-53D0-AC5107649E75}"/>
              </a:ext>
            </a:extLst>
          </p:cNvPr>
          <p:cNvSpPr/>
          <p:nvPr/>
        </p:nvSpPr>
        <p:spPr>
          <a:xfrm>
            <a:off x="10598684" y="3979004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25235B-2A99-D045-0E09-1AA90C6D7C7C}"/>
              </a:ext>
            </a:extLst>
          </p:cNvPr>
          <p:cNvSpPr/>
          <p:nvPr/>
        </p:nvSpPr>
        <p:spPr>
          <a:xfrm>
            <a:off x="10617734" y="5137328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14846-42E8-5EFA-2F2F-3BF00A0BE8E3}"/>
              </a:ext>
            </a:extLst>
          </p:cNvPr>
          <p:cNvSpPr/>
          <p:nvPr/>
        </p:nvSpPr>
        <p:spPr>
          <a:xfrm>
            <a:off x="10518372" y="6295652"/>
            <a:ext cx="802776" cy="7040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2D3A54-F0AF-C561-69AC-5B4A5D3D12D2}"/>
              </a:ext>
            </a:extLst>
          </p:cNvPr>
          <p:cNvSpPr/>
          <p:nvPr/>
        </p:nvSpPr>
        <p:spPr>
          <a:xfrm>
            <a:off x="10518372" y="7617283"/>
            <a:ext cx="821826" cy="802080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E64044-4085-6DA2-6AE4-1B92B95A64EF}"/>
              </a:ext>
            </a:extLst>
          </p:cNvPr>
          <p:cNvSpPr txBox="1"/>
          <p:nvPr/>
        </p:nvSpPr>
        <p:spPr>
          <a:xfrm>
            <a:off x="2425572" y="28460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83B325-CAF2-0F3B-6309-C49BA98CE3F4}"/>
              </a:ext>
            </a:extLst>
          </p:cNvPr>
          <p:cNvSpPr txBox="1"/>
          <p:nvPr/>
        </p:nvSpPr>
        <p:spPr>
          <a:xfrm>
            <a:off x="2425572" y="402701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C1E12F-99E9-76C6-27DE-807ED079408D}"/>
              </a:ext>
            </a:extLst>
          </p:cNvPr>
          <p:cNvSpPr txBox="1"/>
          <p:nvPr/>
        </p:nvSpPr>
        <p:spPr>
          <a:xfrm>
            <a:off x="2425572" y="5110159"/>
            <a:ext cx="496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Technologies Implemented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E8BC3E-A499-1A32-D2A4-FD613C914152}"/>
              </a:ext>
            </a:extLst>
          </p:cNvPr>
          <p:cNvSpPr txBox="1"/>
          <p:nvPr/>
        </p:nvSpPr>
        <p:spPr>
          <a:xfrm>
            <a:off x="2424081" y="734500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Inference derived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C8B645-8D0E-BC5A-D867-B661211A99B0}"/>
              </a:ext>
            </a:extLst>
          </p:cNvPr>
          <p:cNvSpPr txBox="1"/>
          <p:nvPr/>
        </p:nvSpPr>
        <p:spPr>
          <a:xfrm>
            <a:off x="2468768" y="633360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E8A52C-1EB6-832C-2DC6-B845E16FE774}"/>
              </a:ext>
            </a:extLst>
          </p:cNvPr>
          <p:cNvSpPr txBox="1"/>
          <p:nvPr/>
        </p:nvSpPr>
        <p:spPr>
          <a:xfrm>
            <a:off x="2437876" y="857589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68D54B-BD5A-B1C6-67C0-D156C1ACB038}"/>
              </a:ext>
            </a:extLst>
          </p:cNvPr>
          <p:cNvSpPr txBox="1"/>
          <p:nvPr/>
        </p:nvSpPr>
        <p:spPr>
          <a:xfrm>
            <a:off x="11420510" y="2689241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Models Deployed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8FC81-FF6A-E026-48D0-FB113CAE94EB}"/>
              </a:ext>
            </a:extLst>
          </p:cNvPr>
          <p:cNvSpPr txBox="1"/>
          <p:nvPr/>
        </p:nvSpPr>
        <p:spPr>
          <a:xfrm>
            <a:off x="11521955" y="397900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Air Quality Forecasting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AEC2A9-FB83-E1EA-3588-D4F69033929D}"/>
              </a:ext>
            </a:extLst>
          </p:cNvPr>
          <p:cNvSpPr txBox="1"/>
          <p:nvPr/>
        </p:nvSpPr>
        <p:spPr>
          <a:xfrm>
            <a:off x="11420510" y="5279043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Insights Boards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C53DC1-028F-7ADF-E77F-742960F2A0A5}"/>
              </a:ext>
            </a:extLst>
          </p:cNvPr>
          <p:cNvSpPr txBox="1"/>
          <p:nvPr/>
        </p:nvSpPr>
        <p:spPr>
          <a:xfrm>
            <a:off x="11489004" y="635338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110E66-9003-54C5-458B-21523E041F08}"/>
              </a:ext>
            </a:extLst>
          </p:cNvPr>
          <p:cNvSpPr txBox="1"/>
          <p:nvPr/>
        </p:nvSpPr>
        <p:spPr>
          <a:xfrm>
            <a:off x="11521955" y="769894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9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70551">
            <a:off x="-475433" y="-1367653"/>
            <a:ext cx="20037846" cy="22123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0" y="402985"/>
            <a:ext cx="18288000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8EB35-AF5A-0482-DEFD-052267819E96}"/>
              </a:ext>
            </a:extLst>
          </p:cNvPr>
          <p:cNvSpPr txBox="1"/>
          <p:nvPr/>
        </p:nvSpPr>
        <p:spPr>
          <a:xfrm>
            <a:off x="944881" y="2400300"/>
            <a:ext cx="18669000" cy="684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1. Affects of the pollution on Rapidly developing countries like India.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2. </a:t>
            </a:r>
            <a:r>
              <a:rPr lang="en-US" sz="3200" dirty="0">
                <a:solidFill>
                  <a:schemeClr val="bg2"/>
                </a:solidFill>
                <a:latin typeface="Candara Light" panose="020E0502030303020204" pitchFamily="34" charset="0"/>
              </a:rPr>
              <a:t>Many Indian cities suffer worsening air quality despite control measures</a:t>
            </a: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3. Millions of residents are impacted by poor air quality.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4. Understanding trends in air pollution levels is crucial for effective policy implementation.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5. Evaluating the effectiveness of pollution control measures is necessary.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6. Machine learning (ML) can analyze complex datasets to uncover patterns and make predictions.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7. Data driven insights can aid policy decisions and public health strategies.</a:t>
            </a:r>
          </a:p>
        </p:txBody>
      </p: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1659712F-D130-109E-2610-B3D87EF9B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-40000" contrast="2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326853"/>
            <a:ext cx="1843525" cy="184352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sx="71000" sy="71000" algn="ctr" rotWithShape="0">
              <a:schemeClr val="bg1">
                <a:alpha val="47000"/>
              </a:scheme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006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193027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13945-7766-635A-0271-3F6CE2E422EE}"/>
              </a:ext>
            </a:extLst>
          </p:cNvPr>
          <p:cNvSpPr txBox="1"/>
          <p:nvPr/>
        </p:nvSpPr>
        <p:spPr>
          <a:xfrm>
            <a:off x="762000" y="2400300"/>
            <a:ext cx="1737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lvl="0" algn="l" rtl="0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1. The dataset contains air quality data for Indian cities from the year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2010 to 2023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2. It provides information about the air quality conditions in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453 cities across India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3. The data has been collected from the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Central Control Room for Air Quality Management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,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      which indicates that it is a reliable and authoritative source.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F3F8225-B8A5-8F80-2E4A-39C7A6BC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0" y="487700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393E70B-F820-E654-58F9-5CD0EFCD28A2}"/>
              </a:ext>
            </a:extLst>
          </p:cNvPr>
          <p:cNvSpPr txBox="1"/>
          <p:nvPr/>
        </p:nvSpPr>
        <p:spPr>
          <a:xfrm>
            <a:off x="-26388" y="188264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593AE1EA-5E5C-6B8B-7CAB-2C5CA710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187" y="482937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Technology Implemented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7E7467-DD49-C0A7-E4C4-9B4642515EE7}"/>
              </a:ext>
            </a:extLst>
          </p:cNvPr>
          <p:cNvSpPr/>
          <p:nvPr/>
        </p:nvSpPr>
        <p:spPr>
          <a:xfrm>
            <a:off x="561122" y="2781007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EF668-01B4-562A-B53C-7CC779C97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5" y="3242588"/>
            <a:ext cx="1262750" cy="9168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9DA8CF-7D1B-22AF-5913-05651842DB3F}"/>
              </a:ext>
            </a:extLst>
          </p:cNvPr>
          <p:cNvSpPr/>
          <p:nvPr/>
        </p:nvSpPr>
        <p:spPr>
          <a:xfrm>
            <a:off x="4343400" y="5143500"/>
            <a:ext cx="198758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1AA8AF-C421-5CA1-F526-7095B719D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93" y="5438347"/>
            <a:ext cx="1108200" cy="149050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0738D31-D0C5-7663-DEF8-712241BCB888}"/>
              </a:ext>
            </a:extLst>
          </p:cNvPr>
          <p:cNvSpPr/>
          <p:nvPr/>
        </p:nvSpPr>
        <p:spPr>
          <a:xfrm>
            <a:off x="8092670" y="2759626"/>
            <a:ext cx="2270530" cy="2185324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0070C0"/>
              </a:solidFill>
              <a:latin typeface="Aptos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Machine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Learning</a:t>
            </a:r>
          </a:p>
        </p:txBody>
      </p:sp>
      <p:pic>
        <p:nvPicPr>
          <p:cNvPr id="27" name="Graphic 26" descr="Head with gears with solid fill">
            <a:extLst>
              <a:ext uri="{FF2B5EF4-FFF2-40B4-BE49-F238E27FC236}">
                <a16:creationId xmlns:a16="http://schemas.microsoft.com/office/drawing/2014/main" id="{3D9D4FC4-FD08-35BC-6EFB-C1C2E671B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2266" y="2900824"/>
            <a:ext cx="883466" cy="68352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0820454-16A8-C930-2D46-5F004623B8D3}"/>
              </a:ext>
            </a:extLst>
          </p:cNvPr>
          <p:cNvSpPr/>
          <p:nvPr/>
        </p:nvSpPr>
        <p:spPr>
          <a:xfrm>
            <a:off x="12579387" y="5143500"/>
            <a:ext cx="198758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E5C28C-A798-4F2A-96CF-7F67637286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988" y="4957824"/>
            <a:ext cx="1758986" cy="20801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A82966-8029-7B3B-1569-21341AEE20B7}"/>
              </a:ext>
            </a:extLst>
          </p:cNvPr>
          <p:cNvSpPr/>
          <p:nvPr/>
        </p:nvSpPr>
        <p:spPr>
          <a:xfrm>
            <a:off x="15563137" y="2864752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4BACE4F-9015-C426-0894-77E4FF674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729" y="3046957"/>
            <a:ext cx="1453471" cy="1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0" grpId="0" animBg="1"/>
      <p:bldP spid="2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09945">
            <a:off x="-4275088" y="7721946"/>
            <a:ext cx="32565187" cy="661264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glow>
              <a:schemeClr val="accent1"/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28600" y="65844"/>
            <a:ext cx="18240375" cy="182710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spc="-39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K Grotesk Bold"/>
                <a:ea typeface="HK Grotesk Bold"/>
                <a:cs typeface="HK Grotesk Bold"/>
                <a:sym typeface="HK Grotesk Bold"/>
              </a:rPr>
              <a:t>Workflow</a:t>
            </a:r>
            <a:endParaRPr lang="en-US" sz="9600" spc="-39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05C6C1-A495-2256-2C4E-A46AD2469AE7}"/>
              </a:ext>
            </a:extLst>
          </p:cNvPr>
          <p:cNvSpPr/>
          <p:nvPr/>
        </p:nvSpPr>
        <p:spPr>
          <a:xfrm>
            <a:off x="1261735" y="3292785"/>
            <a:ext cx="2718017" cy="1017801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tx2">
                <a:lumMod val="60000"/>
                <a:lumOff val="4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DC54C2-AFED-F943-7327-781A4503C036}"/>
              </a:ext>
            </a:extLst>
          </p:cNvPr>
          <p:cNvSpPr/>
          <p:nvPr/>
        </p:nvSpPr>
        <p:spPr>
          <a:xfrm>
            <a:off x="5410200" y="2476500"/>
            <a:ext cx="8610600" cy="5334000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6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2819EB-635E-615A-C4B4-D1A9FE6D30D7}"/>
              </a:ext>
            </a:extLst>
          </p:cNvPr>
          <p:cNvSpPr/>
          <p:nvPr/>
        </p:nvSpPr>
        <p:spPr>
          <a:xfrm>
            <a:off x="10058399" y="3292785"/>
            <a:ext cx="3352799" cy="948699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3722-8B5F-7F53-7799-3BEC3184E255}"/>
              </a:ext>
            </a:extLst>
          </p:cNvPr>
          <p:cNvSpPr/>
          <p:nvPr/>
        </p:nvSpPr>
        <p:spPr>
          <a:xfrm>
            <a:off x="10706098" y="4709164"/>
            <a:ext cx="2057400" cy="838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Hive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9EAE85-7B95-2D3C-4AD6-3DC40CE422A1}"/>
              </a:ext>
            </a:extLst>
          </p:cNvPr>
          <p:cNvSpPr/>
          <p:nvPr/>
        </p:nvSpPr>
        <p:spPr>
          <a:xfrm>
            <a:off x="6148387" y="6536122"/>
            <a:ext cx="3200399" cy="1066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Pre-processing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C03C73-EFC8-8D53-FEB0-A19BE2272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698" y="3702911"/>
            <a:ext cx="1661808" cy="18536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BD02D6-6568-C379-6048-4FC45CEC7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12" y="6361516"/>
            <a:ext cx="1309957" cy="13593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AB79CD-3DFC-AD4B-F66F-D0CFEE8556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8" y="3074674"/>
            <a:ext cx="2995612" cy="184523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254000">
              <a:schemeClr val="accent5">
                <a:satMod val="175000"/>
                <a:alpha val="39000"/>
              </a:schemeClr>
            </a:glo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C6BA99-23F6-79D1-5825-C6DA16062D31}"/>
              </a:ext>
            </a:extLst>
          </p:cNvPr>
          <p:cNvSpPr txBox="1"/>
          <p:nvPr/>
        </p:nvSpPr>
        <p:spPr>
          <a:xfrm>
            <a:off x="14556437" y="3356307"/>
            <a:ext cx="3494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BE6DB-1824-46E1-F97A-5F486B927FC0}"/>
              </a:ext>
            </a:extLst>
          </p:cNvPr>
          <p:cNvSpPr txBox="1"/>
          <p:nvPr/>
        </p:nvSpPr>
        <p:spPr>
          <a:xfrm>
            <a:off x="14556437" y="5780458"/>
            <a:ext cx="3805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913B15-3092-2280-7F48-16709DE7E22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979752" y="3799785"/>
            <a:ext cx="1905001" cy="1901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982111-B790-4869-21CB-BC2B0F4C0CAE}"/>
              </a:ext>
            </a:extLst>
          </p:cNvPr>
          <p:cNvCxnSpPr>
            <a:cxnSpLocks/>
          </p:cNvCxnSpPr>
          <p:nvPr/>
        </p:nvCxnSpPr>
        <p:spPr>
          <a:xfrm>
            <a:off x="11506200" y="4241484"/>
            <a:ext cx="0" cy="444816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glow rad="152400">
              <a:schemeClr val="accent3">
                <a:satMod val="175000"/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D866CE8-8C4E-0589-6B33-D36DE8951FBA}"/>
              </a:ext>
            </a:extLst>
          </p:cNvPr>
          <p:cNvCxnSpPr>
            <a:cxnSpLocks/>
          </p:cNvCxnSpPr>
          <p:nvPr/>
        </p:nvCxnSpPr>
        <p:spPr>
          <a:xfrm>
            <a:off x="9348787" y="3529961"/>
            <a:ext cx="642598" cy="474349"/>
          </a:xfrm>
          <a:prstGeom prst="bentConnector3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A5D884-534A-AA9A-76EF-8DD5D8346F10}"/>
              </a:ext>
            </a:extLst>
          </p:cNvPr>
          <p:cNvCxnSpPr>
            <a:cxnSpLocks/>
          </p:cNvCxnSpPr>
          <p:nvPr/>
        </p:nvCxnSpPr>
        <p:spPr>
          <a:xfrm>
            <a:off x="7315200" y="5128264"/>
            <a:ext cx="0" cy="140785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2943AA-2DF5-D2A7-5A6D-3ED24AA73A55}"/>
              </a:ext>
            </a:extLst>
          </p:cNvPr>
          <p:cNvCxnSpPr>
            <a:cxnSpLocks/>
          </p:cNvCxnSpPr>
          <p:nvPr/>
        </p:nvCxnSpPr>
        <p:spPr>
          <a:xfrm flipV="1">
            <a:off x="9144000" y="7039945"/>
            <a:ext cx="5981698" cy="295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E28931C-6C8F-C0B3-C99B-170C8405EDEF}"/>
              </a:ext>
            </a:extLst>
          </p:cNvPr>
          <p:cNvCxnSpPr>
            <a:cxnSpLocks/>
          </p:cNvCxnSpPr>
          <p:nvPr/>
        </p:nvCxnSpPr>
        <p:spPr>
          <a:xfrm>
            <a:off x="12763498" y="5090164"/>
            <a:ext cx="2362200" cy="381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667000" y="647700"/>
            <a:ext cx="14097000" cy="5281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Inference</a:t>
            </a:r>
            <a:r>
              <a:rPr lang="en-US" sz="9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Derived</a:t>
            </a:r>
            <a:endParaRPr lang="en-US" sz="9600" spc="-390" dirty="0">
              <a:solidFill>
                <a:srgbClr val="FFFFFF"/>
              </a:solidFill>
              <a:latin typeface="Arial Black" panose="020B0A04020102020204" pitchFamily="34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Graphic 6" descr="Line arrow: Straight with solid fill">
            <a:extLst>
              <a:ext uri="{FF2B5EF4-FFF2-40B4-BE49-F238E27FC236}">
                <a16:creationId xmlns:a16="http://schemas.microsoft.com/office/drawing/2014/main" id="{FD94747E-9BC3-3D8F-B03E-D7C6CB3F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67400" y="2019299"/>
            <a:ext cx="8153400" cy="2285999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42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6710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59426">
            <a:off x="-1444014" y="7793283"/>
            <a:ext cx="24572399" cy="3599599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6675" y="1143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5F9D9-0EC4-FB15-060C-3BCE7D75EA7D}"/>
              </a:ext>
            </a:extLst>
          </p:cNvPr>
          <p:cNvSpPr txBox="1"/>
          <p:nvPr/>
        </p:nvSpPr>
        <p:spPr>
          <a:xfrm>
            <a:off x="876300" y="1901643"/>
            <a:ext cx="16535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Cleaning: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Handling Missing Values: Techniques for filling in or interpolating missing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Outlier Detection: Identifying and managing anomalies in the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Scaling: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Normalization or Standardization: Scaling features to ensure they contribute equally to model performance.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Transformation: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Temporal Aggregation: Aggregating data into daily, weekly, or monthly summaries.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Engineering: Creating new features based on existing data, such as pollution indices or combined meteorological factors.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Splitting</a:t>
            </a: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Training and Testing Sets: Dividing the data into training and testing sets for model evaluation.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628</Words>
  <Application>Microsoft Office PowerPoint</Application>
  <PresentationFormat>Custom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Agency FB</vt:lpstr>
      <vt:lpstr>Calibri</vt:lpstr>
      <vt:lpstr>Aptos</vt:lpstr>
      <vt:lpstr>Times New Roman</vt:lpstr>
      <vt:lpstr>Arial Black</vt:lpstr>
      <vt:lpstr>HK Grotesk Bold</vt:lpstr>
      <vt:lpstr>Cambria</vt:lpstr>
      <vt:lpstr>Candara Light</vt:lpstr>
      <vt:lpstr>Arial</vt:lpstr>
      <vt:lpstr>Office Theme</vt:lpstr>
      <vt:lpstr>Analysis of Air Quality and 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Ritul</dc:creator>
  <cp:lastModifiedBy>ritultayade@outlook.com</cp:lastModifiedBy>
  <cp:revision>18</cp:revision>
  <dcterms:created xsi:type="dcterms:W3CDTF">2006-08-16T00:00:00Z</dcterms:created>
  <dcterms:modified xsi:type="dcterms:W3CDTF">2024-08-12T07:59:28Z</dcterms:modified>
  <dc:identifier>DAGNSr7SMRA</dc:identifier>
</cp:coreProperties>
</file>